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2" r:id="rId3"/>
    <p:sldId id="288" r:id="rId5"/>
    <p:sldId id="258" r:id="rId6"/>
    <p:sldId id="295" r:id="rId7"/>
    <p:sldId id="320" r:id="rId8"/>
    <p:sldId id="328" r:id="rId9"/>
    <p:sldId id="344" r:id="rId10"/>
    <p:sldId id="345" r:id="rId11"/>
    <p:sldId id="327" r:id="rId12"/>
    <p:sldId id="332" r:id="rId13"/>
    <p:sldId id="348" r:id="rId14"/>
    <p:sldId id="349" r:id="rId15"/>
    <p:sldId id="347" r:id="rId16"/>
    <p:sldId id="335" r:id="rId17"/>
    <p:sldId id="334" r:id="rId18"/>
    <p:sldId id="342" r:id="rId19"/>
    <p:sldId id="343" r:id="rId20"/>
    <p:sldId id="339" r:id="rId21"/>
    <p:sldId id="31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EDA"/>
    <a:srgbClr val="004EA2"/>
    <a:srgbClr val="A7C6DC"/>
    <a:srgbClr val="7F7F7F"/>
    <a:srgbClr val="0A55A6"/>
    <a:srgbClr val="2C7CB3"/>
    <a:srgbClr val="035C9C"/>
    <a:srgbClr val="0363A5"/>
    <a:srgbClr val="035C9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9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23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2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C6262-C5EE-49E8-82C9-5B482EFE47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321C3-B83B-4F67-8F2E-568770AE23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EAE321C3-B83B-4F67-8F2E-568770AE23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FD7E1F-682C-4D2A-A506-5EFB69BAF2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FD7E1F-682C-4D2A-A506-5EFB69BAF2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FD7E1F-682C-4D2A-A506-5EFB69BAF2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55710F19-8CFC-41BA-AB99-D3970B82F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03A7425F-DEC4-4455-AD0B-2B1C49DF3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0F19-8CFC-41BA-AB99-D3970B82F7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425F-DEC4-4455-AD0B-2B1C49DF35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9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0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19.xml"/><Relationship Id="rId3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tags" Target="../tags/tag22.xml"/><Relationship Id="rId3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GIF"/><Relationship Id="rId3" Type="http://schemas.openxmlformats.org/officeDocument/2006/relationships/image" Target="../media/image5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2.xml"/><Relationship Id="rId4" Type="http://schemas.openxmlformats.org/officeDocument/2006/relationships/tags" Target="../tags/tag27.xml"/><Relationship Id="rId3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6.GIF"/><Relationship Id="rId3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7.xml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3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>
            <a:stCxn id="26" idx="1"/>
            <a:endCxn id="26" idx="2"/>
          </p:cNvCxnSpPr>
          <p:nvPr/>
        </p:nvCxnSpPr>
        <p:spPr>
          <a:xfrm flipH="true">
            <a:off x="5036985" y="1754526"/>
            <a:ext cx="1117989" cy="3985867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1754526"/>
            <a:ext cx="6154974" cy="3985867"/>
          </a:xfrm>
          <a:custGeom>
            <a:avLst/>
            <a:gdLst>
              <a:gd name="connsiteX0" fmla="*/ 321 w 3943295"/>
              <a:gd name="connsiteY0" fmla="*/ 0 h 2311888"/>
              <a:gd name="connsiteX1" fmla="*/ 3943295 w 3943295"/>
              <a:gd name="connsiteY1" fmla="*/ 0 h 2311888"/>
              <a:gd name="connsiteX2" fmla="*/ 3227035 w 3943295"/>
              <a:gd name="connsiteY2" fmla="*/ 2311888 h 2311888"/>
              <a:gd name="connsiteX3" fmla="*/ 321 w 3943295"/>
              <a:gd name="connsiteY3" fmla="*/ 2304796 h 2311888"/>
              <a:gd name="connsiteX4" fmla="*/ 321 w 3943295"/>
              <a:gd name="connsiteY4" fmla="*/ 0 h 231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3295" h="2311888">
                <a:moveTo>
                  <a:pt x="321" y="0"/>
                </a:moveTo>
                <a:lnTo>
                  <a:pt x="3943295" y="0"/>
                </a:lnTo>
                <a:lnTo>
                  <a:pt x="3227035" y="2311888"/>
                </a:lnTo>
                <a:lnTo>
                  <a:pt x="321" y="2304796"/>
                </a:lnTo>
                <a:cubicBezTo>
                  <a:pt x="-2044" y="1538895"/>
                  <a:pt x="9777" y="765902"/>
                  <a:pt x="321" y="0"/>
                </a:cubicBezTo>
                <a:close/>
              </a:path>
            </a:pathLst>
          </a:custGeom>
        </p:spPr>
      </p:pic>
      <p:sp>
        <p:nvSpPr>
          <p:cNvPr id="6" name="任意多边形: 形状 5"/>
          <p:cNvSpPr/>
          <p:nvPr/>
        </p:nvSpPr>
        <p:spPr>
          <a:xfrm>
            <a:off x="4041731" y="2510832"/>
            <a:ext cx="8016815" cy="2587626"/>
          </a:xfrm>
          <a:custGeom>
            <a:avLst/>
            <a:gdLst>
              <a:gd name="connsiteX0" fmla="*/ 385762 w 4895850"/>
              <a:gd name="connsiteY0" fmla="*/ 0 h 1190625"/>
              <a:gd name="connsiteX1" fmla="*/ 0 w 4895850"/>
              <a:gd name="connsiteY1" fmla="*/ 1190625 h 1190625"/>
              <a:gd name="connsiteX2" fmla="*/ 4876800 w 4895850"/>
              <a:gd name="connsiteY2" fmla="*/ 1181100 h 1190625"/>
              <a:gd name="connsiteX3" fmla="*/ 4895850 w 4895850"/>
              <a:gd name="connsiteY3" fmla="*/ 14287 h 1190625"/>
              <a:gd name="connsiteX4" fmla="*/ 385762 w 4895850"/>
              <a:gd name="connsiteY4" fmla="*/ 0 h 1190625"/>
              <a:gd name="connsiteX0-1" fmla="*/ 385762 w 4891087"/>
              <a:gd name="connsiteY0-2" fmla="*/ 0 h 1190625"/>
              <a:gd name="connsiteX1-3" fmla="*/ 0 w 4891087"/>
              <a:gd name="connsiteY1-4" fmla="*/ 1190625 h 1190625"/>
              <a:gd name="connsiteX2-5" fmla="*/ 4876800 w 4891087"/>
              <a:gd name="connsiteY2-6" fmla="*/ 1181100 h 1190625"/>
              <a:gd name="connsiteX3-7" fmla="*/ 4891087 w 4891087"/>
              <a:gd name="connsiteY3-8" fmla="*/ 23812 h 1190625"/>
              <a:gd name="connsiteX4-9" fmla="*/ 385762 w 4891087"/>
              <a:gd name="connsiteY4-10" fmla="*/ 0 h 1190625"/>
              <a:gd name="connsiteX0-11" fmla="*/ 385762 w 4891087"/>
              <a:gd name="connsiteY0-12" fmla="*/ 0 h 1190625"/>
              <a:gd name="connsiteX1-13" fmla="*/ 0 w 4891087"/>
              <a:gd name="connsiteY1-14" fmla="*/ 1190625 h 1190625"/>
              <a:gd name="connsiteX2-15" fmla="*/ 4876800 w 4891087"/>
              <a:gd name="connsiteY2-16" fmla="*/ 1181100 h 1190625"/>
              <a:gd name="connsiteX3-17" fmla="*/ 4891087 w 4891087"/>
              <a:gd name="connsiteY3-18" fmla="*/ 0 h 1190625"/>
              <a:gd name="connsiteX4-19" fmla="*/ 385762 w 4891087"/>
              <a:gd name="connsiteY4-20" fmla="*/ 0 h 1190625"/>
              <a:gd name="connsiteX0-21" fmla="*/ 385762 w 4891087"/>
              <a:gd name="connsiteY0-22" fmla="*/ 0 h 1190625"/>
              <a:gd name="connsiteX1-23" fmla="*/ 0 w 4891087"/>
              <a:gd name="connsiteY1-24" fmla="*/ 1190625 h 1190625"/>
              <a:gd name="connsiteX2-25" fmla="*/ 4889717 w 4891087"/>
              <a:gd name="connsiteY2-26" fmla="*/ 1179440 h 1190625"/>
              <a:gd name="connsiteX3-27" fmla="*/ 4891087 w 4891087"/>
              <a:gd name="connsiteY3-28" fmla="*/ 0 h 1190625"/>
              <a:gd name="connsiteX4-29" fmla="*/ 385762 w 4891087"/>
              <a:gd name="connsiteY4-30" fmla="*/ 0 h 1190625"/>
              <a:gd name="connsiteX0-31" fmla="*/ 385762 w 4891087"/>
              <a:gd name="connsiteY0-32" fmla="*/ 0 h 1190625"/>
              <a:gd name="connsiteX1-33" fmla="*/ 0 w 4891087"/>
              <a:gd name="connsiteY1-34" fmla="*/ 1190625 h 1190625"/>
              <a:gd name="connsiteX2-35" fmla="*/ 4886026 w 4891087"/>
              <a:gd name="connsiteY2-36" fmla="*/ 1189400 h 1190625"/>
              <a:gd name="connsiteX3-37" fmla="*/ 4891087 w 4891087"/>
              <a:gd name="connsiteY3-38" fmla="*/ 0 h 1190625"/>
              <a:gd name="connsiteX4-39" fmla="*/ 385762 w 4891087"/>
              <a:gd name="connsiteY4-40" fmla="*/ 0 h 1190625"/>
              <a:gd name="connsiteX0-41" fmla="*/ 385762 w 4891087"/>
              <a:gd name="connsiteY0-42" fmla="*/ 0 h 1190625"/>
              <a:gd name="connsiteX1-43" fmla="*/ 0 w 4891087"/>
              <a:gd name="connsiteY1-44" fmla="*/ 1190625 h 1190625"/>
              <a:gd name="connsiteX2-45" fmla="*/ 4889717 w 4891087"/>
              <a:gd name="connsiteY2-46" fmla="*/ 1189400 h 1190625"/>
              <a:gd name="connsiteX3-47" fmla="*/ 4891087 w 4891087"/>
              <a:gd name="connsiteY3-48" fmla="*/ 0 h 1190625"/>
              <a:gd name="connsiteX4-49" fmla="*/ 385762 w 4891087"/>
              <a:gd name="connsiteY4-50" fmla="*/ 0 h 11906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91087" h="1190625">
                <a:moveTo>
                  <a:pt x="385762" y="0"/>
                </a:moveTo>
                <a:lnTo>
                  <a:pt x="0" y="1190625"/>
                </a:lnTo>
                <a:lnTo>
                  <a:pt x="4889717" y="1189400"/>
                </a:lnTo>
                <a:cubicBezTo>
                  <a:pt x="4890174" y="796253"/>
                  <a:pt x="4890630" y="393147"/>
                  <a:pt x="4891087" y="0"/>
                </a:cubicBezTo>
                <a:lnTo>
                  <a:pt x="385762" y="0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ECCV2020</a:t>
            </a:r>
            <a:endParaRPr lang="zh-CN" altLang="en-US" dirty="0"/>
          </a:p>
        </p:txBody>
      </p:sp>
      <p:sp>
        <p:nvSpPr>
          <p:cNvPr id="10" name="文本框 9"/>
          <p:cNvSpPr txBox="true"/>
          <p:nvPr/>
        </p:nvSpPr>
        <p:spPr>
          <a:xfrm>
            <a:off x="5343787" y="2807459"/>
            <a:ext cx="684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2"/>
                </a:solidFill>
              </a:rPr>
              <a:t>SimAug</a:t>
            </a:r>
            <a:r>
              <a:rPr lang="en-US" altLang="zh-CN" sz="2400" dirty="0">
                <a:solidFill>
                  <a:schemeClr val="bg2"/>
                </a:solidFill>
              </a:rPr>
              <a:t>: Learning Robust Representations from Simulation for Trajectory Prediction</a:t>
            </a:r>
            <a:endParaRPr lang="zh-CN" sz="24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496829" y="4333114"/>
            <a:ext cx="5012983" cy="33555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姓名：安家庆   学号：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S320060001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true">
            <a:off x="9945303" y="55257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true">
            <a:off x="9945303" y="1196361"/>
            <a:ext cx="829994" cy="914400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true">
            <a:off x="2946521" y="5777823"/>
            <a:ext cx="829994" cy="91440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true">
            <a:off x="4832350" y="5278904"/>
            <a:ext cx="1263650" cy="1411210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true">
            <a:off x="8854987" y="1009771"/>
            <a:ext cx="432914" cy="47693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true">
            <a:off x="6687013" y="5440471"/>
            <a:ext cx="432914" cy="476939"/>
          </a:xfrm>
          <a:prstGeom prst="line">
            <a:avLst/>
          </a:prstGeom>
          <a:ln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79587" y="463519"/>
            <a:ext cx="3596928" cy="955280"/>
          </a:xfrm>
          <a:prstGeom prst="rect">
            <a:avLst/>
          </a:prstGeom>
        </p:spPr>
      </p:pic>
      <p:cxnSp>
        <p:nvCxnSpPr>
          <p:cNvPr id="8" name="直接连接符 7"/>
          <p:cNvCxnSpPr>
            <a:endCxn id="26" idx="1"/>
          </p:cNvCxnSpPr>
          <p:nvPr/>
        </p:nvCxnSpPr>
        <p:spPr>
          <a:xfrm>
            <a:off x="0" y="1754526"/>
            <a:ext cx="61549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6" idx="3"/>
            <a:endCxn id="26" idx="2"/>
          </p:cNvCxnSpPr>
          <p:nvPr/>
        </p:nvCxnSpPr>
        <p:spPr>
          <a:xfrm>
            <a:off x="501" y="5728166"/>
            <a:ext cx="5036484" cy="1222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true"/>
          <p:nvPr/>
        </p:nvSpPr>
        <p:spPr>
          <a:xfrm>
            <a:off x="5496560" y="3964940"/>
            <a:ext cx="601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FFFF"/>
                </a:solidFill>
                <a:uFillTx/>
                <a:ea typeface="宋体" charset="0"/>
              </a:rPr>
              <a:t>SimAug</a:t>
            </a:r>
            <a:r>
              <a:rPr lang="zh-CN" altLang="en-US">
                <a:solidFill>
                  <a:srgbClr val="FFFFFF"/>
                </a:solidFill>
                <a:uFillTx/>
                <a:ea typeface="宋体" charset="0"/>
              </a:rPr>
              <a:t>：从仿真中为轨迹预测学习一种鲁棒性的表示方法</a:t>
            </a:r>
            <a:endParaRPr lang="zh-CN" altLang="en-US">
              <a:solidFill>
                <a:srgbClr val="FFFFFF"/>
              </a:solidFill>
              <a:uFillTx/>
              <a:ea typeface="宋体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004E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算法介绍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004E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126" y="687070"/>
            <a:ext cx="1981477" cy="1800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708" y="3095356"/>
            <a:ext cx="8065477" cy="3324982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1172308" y="1391138"/>
            <a:ext cx="782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在真实世界的视频中通过</a:t>
            </a:r>
            <a:r>
              <a:rPr lang="en-US" altLang="zh-CN" dirty="0"/>
              <a:t>CARLA</a:t>
            </a:r>
            <a:r>
              <a:rPr lang="zh-CN" altLang="en-US" dirty="0"/>
              <a:t>（开源的</a:t>
            </a:r>
            <a:r>
              <a:rPr lang="en-US" altLang="zh-CN" dirty="0"/>
              <a:t>3D</a:t>
            </a:r>
            <a:r>
              <a:rPr lang="zh-CN" altLang="en-US" dirty="0"/>
              <a:t>模拟器）在</a:t>
            </a:r>
            <a:r>
              <a:rPr lang="en-US" altLang="zh-CN" dirty="0"/>
              <a:t>3D</a:t>
            </a:r>
            <a:r>
              <a:rPr lang="zh-CN" altLang="en-US" dirty="0"/>
              <a:t>仿真中重建一个</a:t>
            </a:r>
            <a:endParaRPr lang="en-US" altLang="zh-CN" dirty="0"/>
          </a:p>
          <a:p>
            <a:r>
              <a:rPr lang="zh-CN" altLang="en-US" dirty="0"/>
              <a:t>真实世界场景，然后为多个视角生成路径用于模型训练。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004E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算法介绍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004E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370" y="3056279"/>
            <a:ext cx="8065477" cy="3324982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1172308" y="1391138"/>
            <a:ext cx="8566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选择最大损失的视角然后生成一个对抗特征路径。在每一次的迭代中，选择对应</a:t>
            </a:r>
            <a:endParaRPr lang="en-US" altLang="zh-CN" dirty="0"/>
          </a:p>
          <a:p>
            <a:r>
              <a:rPr lang="zh-CN" altLang="en-US" dirty="0"/>
              <a:t>的损失函数最大的相机视角进行分析。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01662" y="4032738"/>
            <a:ext cx="4915876" cy="11723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064369" y="1852246"/>
            <a:ext cx="1031631" cy="21804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80604020202020204" pitchFamily="34" charset="0"/>
              <a:ea typeface="微软雅黑" panose="020B0503020204020204" charset="-122"/>
              <a:cs typeface="+mn-cs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rgbClr val="004E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算法介绍</a:t>
            </a:r>
            <a:endParaRPr kumimoji="0" lang="zh-CN" altLang="en-US" sz="2400" b="1" i="0" u="none" strike="noStrike" kern="1200" cap="none" spc="600" normalizeH="0" baseline="0" noProof="0" dirty="0">
              <a:ln>
                <a:noFill/>
              </a:ln>
              <a:solidFill>
                <a:srgbClr val="004EA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370" y="3056279"/>
            <a:ext cx="8065477" cy="3324982"/>
          </a:xfrm>
          <a:prstGeom prst="rect">
            <a:avLst/>
          </a:prstGeom>
        </p:spPr>
      </p:pic>
      <p:sp>
        <p:nvSpPr>
          <p:cNvPr id="4" name="文本框 3"/>
          <p:cNvSpPr txBox="true"/>
          <p:nvPr/>
        </p:nvSpPr>
        <p:spPr>
          <a:xfrm>
            <a:off x="1172308" y="1391138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融合对应的对抗特征路径和相应的视图案例进行训练。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79816" y="5208953"/>
            <a:ext cx="4915876" cy="11723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064369" y="1852246"/>
            <a:ext cx="1484923" cy="3245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SimAug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85" y="135564"/>
            <a:ext cx="8392696" cy="3820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90665" y="3628636"/>
            <a:ext cx="10456984" cy="32293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269" r="5269"/>
          <a:stretch>
            <a:fillRect/>
          </a:stretch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true"/>
          <p:nvPr/>
        </p:nvSpPr>
        <p:spPr>
          <a:xfrm>
            <a:off x="2859089" y="2902198"/>
            <a:ext cx="6473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结果分析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true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true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true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true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true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true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true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true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true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true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true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true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4</a:t>
            </a:r>
            <a:endParaRPr lang="zh-CN" altLang="en-US" sz="3600" spc="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8946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实验结果分析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grpSp>
        <p:nvGrpSpPr>
          <p:cNvPr id="86" name="2596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true"/>
          </p:cNvGrpSpPr>
          <p:nvPr>
            <p:custDataLst>
              <p:tags r:id="rId4"/>
            </p:custDataLst>
          </p:nvPr>
        </p:nvGrpSpPr>
        <p:grpSpPr>
          <a:xfrm>
            <a:off x="265430" y="1662303"/>
            <a:ext cx="11661140" cy="4342666"/>
            <a:chOff x="865003" y="1343985"/>
            <a:chExt cx="9236778" cy="4342666"/>
          </a:xfrm>
        </p:grpSpPr>
        <p:sp>
          <p:nvSpPr>
            <p:cNvPr id="122" name="ís1ïḓê"/>
            <p:cNvSpPr/>
            <p:nvPr/>
          </p:nvSpPr>
          <p:spPr bwMode="auto">
            <a:xfrm>
              <a:off x="865003" y="1343985"/>
              <a:ext cx="9034075" cy="2824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fals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/>
                <a:t>最小平均位移误差：对于每个真实的位置，选择相邻的最近的</a:t>
              </a:r>
              <a:r>
                <a:rPr lang="en-US" altLang="zh-CN" sz="1600" dirty="0"/>
                <a:t>K</a:t>
              </a:r>
              <a:r>
                <a:rPr lang="zh-CN" altLang="en-US" sz="1600" dirty="0"/>
                <a:t>个预测结果来衡量平均误差</a:t>
              </a:r>
              <a:endParaRPr lang="zh-CN" altLang="en-US" sz="1600" dirty="0"/>
            </a:p>
          </p:txBody>
        </p:sp>
        <p:cxnSp>
          <p:nvCxnSpPr>
            <p:cNvPr id="92" name="直接连接符 91"/>
            <p:cNvCxnSpPr/>
            <p:nvPr/>
          </p:nvCxnSpPr>
          <p:spPr>
            <a:xfrm flipV="true">
              <a:off x="10101780" y="3769700"/>
              <a:ext cx="1" cy="1916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îṥľïde"/>
          <p:cNvSpPr txBox="true"/>
          <p:nvPr/>
        </p:nvSpPr>
        <p:spPr bwMode="auto">
          <a:xfrm>
            <a:off x="0" y="1022573"/>
            <a:ext cx="3207175" cy="43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rgbClr val="004EA2"/>
                </a:solidFill>
              </a:rPr>
              <a:t>评估指标：</a:t>
            </a:r>
            <a:endParaRPr lang="zh-CN" altLang="en-US" b="1" dirty="0">
              <a:solidFill>
                <a:srgbClr val="004EA2"/>
              </a:solidFill>
            </a:endParaRPr>
          </a:p>
        </p:txBody>
      </p:sp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5"/>
          <a:srcRect l="1031" t="16230" r="7413" b="8013"/>
          <a:stretch>
            <a:fillRect/>
          </a:stretch>
        </p:blipFill>
        <p:spPr>
          <a:xfrm>
            <a:off x="9525" y="2302167"/>
            <a:ext cx="5364005" cy="772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25638"/>
            <a:ext cx="4504066" cy="866166"/>
          </a:xfrm>
          <a:prstGeom prst="rect">
            <a:avLst/>
          </a:prstGeom>
        </p:spPr>
      </p:pic>
      <p:sp>
        <p:nvSpPr>
          <p:cNvPr id="6" name="文本框 5"/>
          <p:cNvSpPr txBox="true"/>
          <p:nvPr/>
        </p:nvSpPr>
        <p:spPr>
          <a:xfrm>
            <a:off x="395933" y="4212492"/>
            <a:ext cx="103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最小最终位移误差：类似于最小平均位移误差，只考虑最终预测时间节点的预测点和真实点的关系。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8946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实验结果分析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grpSp>
        <p:nvGrpSpPr>
          <p:cNvPr id="86" name="2596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true"/>
          </p:cNvGrpSpPr>
          <p:nvPr>
            <p:custDataLst>
              <p:tags r:id="rId4"/>
            </p:custDataLst>
          </p:nvPr>
        </p:nvGrpSpPr>
        <p:grpSpPr>
          <a:xfrm>
            <a:off x="1603587" y="1713743"/>
            <a:ext cx="11405234" cy="4291226"/>
            <a:chOff x="1924956" y="1395425"/>
            <a:chExt cx="9034075" cy="4291226"/>
          </a:xfrm>
        </p:grpSpPr>
        <p:sp>
          <p:nvSpPr>
            <p:cNvPr id="122" name="ís1ïḓê"/>
            <p:cNvSpPr/>
            <p:nvPr/>
          </p:nvSpPr>
          <p:spPr bwMode="auto">
            <a:xfrm>
              <a:off x="1924956" y="1395425"/>
              <a:ext cx="9034075" cy="2824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fals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  <a:defRPr/>
              </a:pPr>
              <a:r>
                <a:rPr lang="zh-CN" altLang="en-US" sz="1600" dirty="0"/>
                <a:t>在三个不同的数据集上进行测试比较，</a:t>
              </a:r>
              <a:endParaRPr lang="zh-CN" altLang="en-US" sz="1600" dirty="0"/>
            </a:p>
          </p:txBody>
        </p:sp>
        <p:cxnSp>
          <p:nvCxnSpPr>
            <p:cNvPr id="92" name="直接连接符 91"/>
            <p:cNvCxnSpPr/>
            <p:nvPr/>
          </p:nvCxnSpPr>
          <p:spPr>
            <a:xfrm flipV="true">
              <a:off x="10101780" y="3769700"/>
              <a:ext cx="1" cy="191695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îṥľïde"/>
          <p:cNvSpPr txBox="true"/>
          <p:nvPr/>
        </p:nvSpPr>
        <p:spPr bwMode="auto">
          <a:xfrm>
            <a:off x="0" y="1022573"/>
            <a:ext cx="3207175" cy="43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rgbClr val="004EA2"/>
                </a:solidFill>
              </a:rPr>
              <a:t>实验一：</a:t>
            </a:r>
            <a:endParaRPr lang="zh-CN" altLang="en-US" b="1" dirty="0">
              <a:solidFill>
                <a:srgbClr val="004EA2"/>
              </a:solidFill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369" y="2353630"/>
            <a:ext cx="8211696" cy="197195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1731752" y="4936046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可以看出，相较于最近流行的对抗学习方法或是数据增强方法而言，</a:t>
            </a:r>
            <a:endParaRPr lang="en-US" altLang="zh-CN" dirty="0"/>
          </a:p>
          <a:p>
            <a:r>
              <a:rPr lang="zh-CN" altLang="en-US" dirty="0"/>
              <a:t>在准确率或是在两种不同的位移误差上，</a:t>
            </a:r>
            <a:r>
              <a:rPr lang="en-US" altLang="zh-CN" dirty="0" err="1"/>
              <a:t>SimAug</a:t>
            </a:r>
            <a:r>
              <a:rPr lang="zh-CN" altLang="en-US" dirty="0"/>
              <a:t>都取得了较好的结果。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89469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实验结果分析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cxnSp>
        <p:nvCxnSpPr>
          <p:cNvPr id="92" name="直接连接符 91"/>
          <p:cNvCxnSpPr/>
          <p:nvPr/>
        </p:nvCxnSpPr>
        <p:spPr>
          <a:xfrm flipV="true">
            <a:off x="11926569" y="4088018"/>
            <a:ext cx="1" cy="191695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true"/>
          <p:nvPr/>
        </p:nvSpPr>
        <p:spPr>
          <a:xfrm>
            <a:off x="1868869" y="1626833"/>
            <a:ext cx="7419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可以看出，相较于最近流行的对抗学习方法或是数据增强方法而言，</a:t>
            </a:r>
            <a:endParaRPr lang="en-US" altLang="zh-CN" dirty="0"/>
          </a:p>
          <a:p>
            <a:r>
              <a:rPr lang="zh-CN" altLang="en-US" dirty="0"/>
              <a:t>在准确率或是在两种不同的位移误差上，</a:t>
            </a:r>
            <a:r>
              <a:rPr lang="en-US" altLang="zh-CN" dirty="0" err="1"/>
              <a:t>SimAug</a:t>
            </a:r>
            <a:r>
              <a:rPr lang="zh-CN" altLang="en-US" dirty="0"/>
              <a:t>都取得了较好的结果。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867584" y="2846858"/>
            <a:ext cx="7620000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269" r="5269"/>
          <a:stretch>
            <a:fillRect/>
          </a:stretch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true"/>
          <p:nvPr/>
        </p:nvSpPr>
        <p:spPr>
          <a:xfrm>
            <a:off x="2859089" y="2902198"/>
            <a:ext cx="6473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论文总结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true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true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true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true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true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true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true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true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true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true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true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true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10121" y="2031148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5 </a:t>
            </a:r>
            <a:endParaRPr lang="zh-CN" altLang="en-US" sz="3600" spc="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1770267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论文总结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grpSp>
        <p:nvGrpSpPr>
          <p:cNvPr id="114" name="2647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true"/>
          </p:cNvGrpSpPr>
          <p:nvPr>
            <p:custDataLst>
              <p:tags r:id="rId4"/>
            </p:custDataLst>
          </p:nvPr>
        </p:nvGrpSpPr>
        <p:grpSpPr>
          <a:xfrm>
            <a:off x="1899138" y="1533806"/>
            <a:ext cx="6928164" cy="3790388"/>
            <a:chOff x="1244797" y="1345240"/>
            <a:chExt cx="6928164" cy="3790388"/>
          </a:xfrm>
        </p:grpSpPr>
        <p:sp>
          <p:nvSpPr>
            <p:cNvPr id="146" name="îṩ1ïde"/>
            <p:cNvSpPr/>
            <p:nvPr/>
          </p:nvSpPr>
          <p:spPr bwMode="auto">
            <a:xfrm>
              <a:off x="1244797" y="1345240"/>
              <a:ext cx="5640613" cy="132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fals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  <a:defRPr/>
              </a:pPr>
              <a:r>
                <a:rPr lang="en-US" altLang="zh-CN" dirty="0"/>
                <a:t>1.</a:t>
              </a:r>
              <a:r>
                <a:rPr lang="zh-CN" altLang="en-US" dirty="0"/>
                <a:t>论文研究了一种轨迹预测的方法：模型只被训练一次但可以被应用在其他的不同场景下的测试视频中。</a:t>
              </a:r>
              <a:endPara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9" name="ï$ḷíḑê"/>
            <p:cNvSpPr/>
            <p:nvPr/>
          </p:nvSpPr>
          <p:spPr>
            <a:xfrm>
              <a:off x="7904974" y="4898565"/>
              <a:ext cx="267987" cy="237063"/>
            </a:xfrm>
            <a:custGeom>
              <a:avLst/>
              <a:gdLst>
                <a:gd name="T0" fmla="*/ 2610 w 2648"/>
                <a:gd name="T1" fmla="*/ 761 h 2346"/>
                <a:gd name="T2" fmla="*/ 2512 w 2648"/>
                <a:gd name="T3" fmla="*/ 718 h 2346"/>
                <a:gd name="T4" fmla="*/ 136 w 2648"/>
                <a:gd name="T5" fmla="*/ 718 h 2346"/>
                <a:gd name="T6" fmla="*/ 38 w 2648"/>
                <a:gd name="T7" fmla="*/ 761 h 2346"/>
                <a:gd name="T8" fmla="*/ 4 w 2648"/>
                <a:gd name="T9" fmla="*/ 863 h 2346"/>
                <a:gd name="T10" fmla="*/ 130 w 2648"/>
                <a:gd name="T11" fmla="*/ 2225 h 2346"/>
                <a:gd name="T12" fmla="*/ 263 w 2648"/>
                <a:gd name="T13" fmla="*/ 2346 h 2346"/>
                <a:gd name="T14" fmla="*/ 2385 w 2648"/>
                <a:gd name="T15" fmla="*/ 2346 h 2346"/>
                <a:gd name="T16" fmla="*/ 2518 w 2648"/>
                <a:gd name="T17" fmla="*/ 2225 h 2346"/>
                <a:gd name="T18" fmla="*/ 2644 w 2648"/>
                <a:gd name="T19" fmla="*/ 863 h 2346"/>
                <a:gd name="T20" fmla="*/ 2610 w 2648"/>
                <a:gd name="T21" fmla="*/ 761 h 2346"/>
                <a:gd name="T22" fmla="*/ 1769 w 2648"/>
                <a:gd name="T23" fmla="*/ 2066 h 2346"/>
                <a:gd name="T24" fmla="*/ 1768 w 2648"/>
                <a:gd name="T25" fmla="*/ 2066 h 2346"/>
                <a:gd name="T26" fmla="*/ 880 w 2648"/>
                <a:gd name="T27" fmla="*/ 2066 h 2346"/>
                <a:gd name="T28" fmla="*/ 746 w 2648"/>
                <a:gd name="T29" fmla="*/ 1933 h 2346"/>
                <a:gd name="T30" fmla="*/ 1075 w 2648"/>
                <a:gd name="T31" fmla="*/ 1605 h 2346"/>
                <a:gd name="T32" fmla="*/ 1170 w 2648"/>
                <a:gd name="T33" fmla="*/ 1605 h 2346"/>
                <a:gd name="T34" fmla="*/ 1005 w 2648"/>
                <a:gd name="T35" fmla="*/ 1325 h 2346"/>
                <a:gd name="T36" fmla="*/ 1324 w 2648"/>
                <a:gd name="T37" fmla="*/ 1006 h 2346"/>
                <a:gd name="T38" fmla="*/ 1643 w 2648"/>
                <a:gd name="T39" fmla="*/ 1325 h 2346"/>
                <a:gd name="T40" fmla="*/ 1478 w 2648"/>
                <a:gd name="T41" fmla="*/ 1605 h 2346"/>
                <a:gd name="T42" fmla="*/ 1573 w 2648"/>
                <a:gd name="T43" fmla="*/ 1605 h 2346"/>
                <a:gd name="T44" fmla="*/ 1902 w 2648"/>
                <a:gd name="T45" fmla="*/ 1922 h 2346"/>
                <a:gd name="T46" fmla="*/ 1902 w 2648"/>
                <a:gd name="T47" fmla="*/ 1933 h 2346"/>
                <a:gd name="T48" fmla="*/ 1769 w 2648"/>
                <a:gd name="T49" fmla="*/ 2066 h 2346"/>
                <a:gd name="T50" fmla="*/ 2388 w 2648"/>
                <a:gd name="T51" fmla="*/ 469 h 2346"/>
                <a:gd name="T52" fmla="*/ 2288 w 2648"/>
                <a:gd name="T53" fmla="*/ 569 h 2346"/>
                <a:gd name="T54" fmla="*/ 360 w 2648"/>
                <a:gd name="T55" fmla="*/ 569 h 2346"/>
                <a:gd name="T56" fmla="*/ 260 w 2648"/>
                <a:gd name="T57" fmla="*/ 469 h 2346"/>
                <a:gd name="T58" fmla="*/ 360 w 2648"/>
                <a:gd name="T59" fmla="*/ 369 h 2346"/>
                <a:gd name="T60" fmla="*/ 2288 w 2648"/>
                <a:gd name="T61" fmla="*/ 369 h 2346"/>
                <a:gd name="T62" fmla="*/ 2388 w 2648"/>
                <a:gd name="T63" fmla="*/ 469 h 2346"/>
                <a:gd name="T64" fmla="*/ 2124 w 2648"/>
                <a:gd name="T65" fmla="*/ 100 h 2346"/>
                <a:gd name="T66" fmla="*/ 2024 w 2648"/>
                <a:gd name="T67" fmla="*/ 200 h 2346"/>
                <a:gd name="T68" fmla="*/ 624 w 2648"/>
                <a:gd name="T69" fmla="*/ 200 h 2346"/>
                <a:gd name="T70" fmla="*/ 524 w 2648"/>
                <a:gd name="T71" fmla="*/ 100 h 2346"/>
                <a:gd name="T72" fmla="*/ 624 w 2648"/>
                <a:gd name="T73" fmla="*/ 0 h 2346"/>
                <a:gd name="T74" fmla="*/ 2024 w 2648"/>
                <a:gd name="T75" fmla="*/ 0 h 2346"/>
                <a:gd name="T76" fmla="*/ 2124 w 2648"/>
                <a:gd name="T77" fmla="*/ 100 h 2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8" h="2346">
                  <a:moveTo>
                    <a:pt x="2610" y="761"/>
                  </a:moveTo>
                  <a:cubicBezTo>
                    <a:pt x="2585" y="733"/>
                    <a:pt x="2549" y="718"/>
                    <a:pt x="2512" y="718"/>
                  </a:cubicBezTo>
                  <a:lnTo>
                    <a:pt x="136" y="718"/>
                  </a:lnTo>
                  <a:cubicBezTo>
                    <a:pt x="99" y="718"/>
                    <a:pt x="63" y="733"/>
                    <a:pt x="38" y="761"/>
                  </a:cubicBezTo>
                  <a:cubicBezTo>
                    <a:pt x="13" y="789"/>
                    <a:pt x="0" y="826"/>
                    <a:pt x="4" y="863"/>
                  </a:cubicBezTo>
                  <a:lnTo>
                    <a:pt x="130" y="2225"/>
                  </a:lnTo>
                  <a:cubicBezTo>
                    <a:pt x="137" y="2293"/>
                    <a:pt x="194" y="2346"/>
                    <a:pt x="263" y="2346"/>
                  </a:cubicBezTo>
                  <a:lnTo>
                    <a:pt x="2385" y="2346"/>
                  </a:lnTo>
                  <a:cubicBezTo>
                    <a:pt x="2454" y="2346"/>
                    <a:pt x="2511" y="2293"/>
                    <a:pt x="2518" y="2225"/>
                  </a:cubicBezTo>
                  <a:lnTo>
                    <a:pt x="2644" y="863"/>
                  </a:lnTo>
                  <a:cubicBezTo>
                    <a:pt x="2648" y="826"/>
                    <a:pt x="2635" y="789"/>
                    <a:pt x="2610" y="761"/>
                  </a:cubicBezTo>
                  <a:close/>
                  <a:moveTo>
                    <a:pt x="1769" y="2066"/>
                  </a:moveTo>
                  <a:cubicBezTo>
                    <a:pt x="1769" y="2066"/>
                    <a:pt x="1769" y="2066"/>
                    <a:pt x="1768" y="2066"/>
                  </a:cubicBezTo>
                  <a:lnTo>
                    <a:pt x="880" y="2066"/>
                  </a:lnTo>
                  <a:cubicBezTo>
                    <a:pt x="806" y="2066"/>
                    <a:pt x="746" y="2007"/>
                    <a:pt x="746" y="1933"/>
                  </a:cubicBezTo>
                  <a:cubicBezTo>
                    <a:pt x="746" y="1752"/>
                    <a:pt x="893" y="1605"/>
                    <a:pt x="1075" y="1605"/>
                  </a:cubicBezTo>
                  <a:lnTo>
                    <a:pt x="1170" y="1605"/>
                  </a:lnTo>
                  <a:cubicBezTo>
                    <a:pt x="1072" y="1550"/>
                    <a:pt x="1005" y="1445"/>
                    <a:pt x="1005" y="1325"/>
                  </a:cubicBezTo>
                  <a:cubicBezTo>
                    <a:pt x="1005" y="1149"/>
                    <a:pt x="1148" y="1006"/>
                    <a:pt x="1324" y="1006"/>
                  </a:cubicBezTo>
                  <a:cubicBezTo>
                    <a:pt x="1500" y="1006"/>
                    <a:pt x="1643" y="1149"/>
                    <a:pt x="1643" y="1325"/>
                  </a:cubicBezTo>
                  <a:cubicBezTo>
                    <a:pt x="1643" y="1445"/>
                    <a:pt x="1576" y="1550"/>
                    <a:pt x="1478" y="1605"/>
                  </a:cubicBezTo>
                  <a:lnTo>
                    <a:pt x="1573" y="1605"/>
                  </a:lnTo>
                  <a:cubicBezTo>
                    <a:pt x="1751" y="1605"/>
                    <a:pt x="1896" y="1746"/>
                    <a:pt x="1902" y="1922"/>
                  </a:cubicBezTo>
                  <a:cubicBezTo>
                    <a:pt x="1902" y="1926"/>
                    <a:pt x="1902" y="1929"/>
                    <a:pt x="1902" y="1933"/>
                  </a:cubicBezTo>
                  <a:cubicBezTo>
                    <a:pt x="1902" y="2007"/>
                    <a:pt x="1842" y="2066"/>
                    <a:pt x="1769" y="2066"/>
                  </a:cubicBezTo>
                  <a:close/>
                  <a:moveTo>
                    <a:pt x="2388" y="469"/>
                  </a:moveTo>
                  <a:cubicBezTo>
                    <a:pt x="2388" y="525"/>
                    <a:pt x="2344" y="569"/>
                    <a:pt x="2288" y="569"/>
                  </a:cubicBezTo>
                  <a:lnTo>
                    <a:pt x="360" y="569"/>
                  </a:lnTo>
                  <a:cubicBezTo>
                    <a:pt x="304" y="569"/>
                    <a:pt x="260" y="525"/>
                    <a:pt x="260" y="469"/>
                  </a:cubicBezTo>
                  <a:cubicBezTo>
                    <a:pt x="260" y="414"/>
                    <a:pt x="304" y="369"/>
                    <a:pt x="360" y="369"/>
                  </a:cubicBezTo>
                  <a:lnTo>
                    <a:pt x="2288" y="369"/>
                  </a:lnTo>
                  <a:cubicBezTo>
                    <a:pt x="2344" y="369"/>
                    <a:pt x="2388" y="414"/>
                    <a:pt x="2388" y="469"/>
                  </a:cubicBezTo>
                  <a:close/>
                  <a:moveTo>
                    <a:pt x="2124" y="100"/>
                  </a:moveTo>
                  <a:cubicBezTo>
                    <a:pt x="2124" y="156"/>
                    <a:pt x="2080" y="200"/>
                    <a:pt x="2024" y="200"/>
                  </a:cubicBezTo>
                  <a:lnTo>
                    <a:pt x="624" y="200"/>
                  </a:lnTo>
                  <a:cubicBezTo>
                    <a:pt x="568" y="200"/>
                    <a:pt x="524" y="156"/>
                    <a:pt x="524" y="100"/>
                  </a:cubicBezTo>
                  <a:cubicBezTo>
                    <a:pt x="524" y="45"/>
                    <a:pt x="568" y="0"/>
                    <a:pt x="624" y="0"/>
                  </a:cubicBezTo>
                  <a:lnTo>
                    <a:pt x="2024" y="0"/>
                  </a:lnTo>
                  <a:cubicBezTo>
                    <a:pt x="2080" y="0"/>
                    <a:pt x="2124" y="45"/>
                    <a:pt x="2124" y="100"/>
                  </a:cubicBezTo>
                  <a:close/>
                </a:path>
              </a:pathLst>
            </a:custGeom>
            <a:solidFill>
              <a:schemeClr val="bg1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false" anchor="ctr" anchorCtr="false" forceAA="false" compatLnSpc="true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99138" y="2694354"/>
            <a:ext cx="5833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论文提出了一种新的且有效的方法：通过利用多视角的仿真数据来加强轨迹预测模型的表现形式。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899138" y="3864969"/>
            <a:ext cx="5833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在轨迹预测中，论文提到的方法是首个展示了在</a:t>
            </a:r>
            <a:r>
              <a:rPr lang="en-US" altLang="zh-CN" dirty="0"/>
              <a:t>3D</a:t>
            </a:r>
            <a:r>
              <a:rPr lang="zh-CN" altLang="en-US" dirty="0"/>
              <a:t>仿真数据上做预测的有效性，并且在</a:t>
            </a:r>
            <a:r>
              <a:rPr lang="en-US" altLang="zh-CN" dirty="0"/>
              <a:t>3</a:t>
            </a:r>
            <a:r>
              <a:rPr lang="zh-CN" altLang="en-US" dirty="0"/>
              <a:t>个公共数据集上取得良好结果。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06" y="1352311"/>
            <a:ext cx="6095094" cy="4071472"/>
          </a:xfrm>
          <a:custGeom>
            <a:avLst/>
            <a:gdLst>
              <a:gd name="connsiteX0" fmla="*/ 0 w 6787098"/>
              <a:gd name="connsiteY0" fmla="*/ 0 h 6025198"/>
              <a:gd name="connsiteX1" fmla="*/ 6787098 w 6787098"/>
              <a:gd name="connsiteY1" fmla="*/ 0 h 6025198"/>
              <a:gd name="connsiteX2" fmla="*/ 6787098 w 6787098"/>
              <a:gd name="connsiteY2" fmla="*/ 6025198 h 6025198"/>
              <a:gd name="connsiteX3" fmla="*/ 0 w 6787098"/>
              <a:gd name="connsiteY3" fmla="*/ 6025198 h 60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7098" h="6025198">
                <a:moveTo>
                  <a:pt x="0" y="0"/>
                </a:moveTo>
                <a:lnTo>
                  <a:pt x="6787098" y="0"/>
                </a:lnTo>
                <a:lnTo>
                  <a:pt x="6787098" y="6025198"/>
                </a:lnTo>
                <a:lnTo>
                  <a:pt x="0" y="6025198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2252618"/>
            <a:ext cx="6095094" cy="2352765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_14"/>
          <p:cNvSpPr txBox="true">
            <a:spLocks noChangeArrowheads="true"/>
          </p:cNvSpPr>
          <p:nvPr/>
        </p:nvSpPr>
        <p:spPr bwMode="auto">
          <a:xfrm>
            <a:off x="6629853" y="1026350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charset="-122"/>
              </a:rPr>
              <a:t>01</a:t>
            </a:r>
            <a:endParaRPr lang="en-US" altLang="zh-CN" sz="2800" spc="300" dirty="0">
              <a:solidFill>
                <a:srgbClr val="004EA2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557538" y="1128367"/>
            <a:ext cx="3526227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zh-CN" altLang="en-US" sz="2400" b="1" spc="-3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 景 介 绍</a:t>
            </a:r>
            <a:endParaRPr lang="zh-CN" altLang="en-US" sz="2400" b="1" spc="-3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 rot="16200000" flipH="true">
            <a:off x="8582860" y="-3263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_14"/>
          <p:cNvSpPr txBox="true">
            <a:spLocks noChangeArrowheads="true"/>
          </p:cNvSpPr>
          <p:nvPr/>
        </p:nvSpPr>
        <p:spPr bwMode="auto">
          <a:xfrm>
            <a:off x="6629853" y="1945326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charset="-122"/>
              </a:rPr>
              <a:t>02</a:t>
            </a:r>
            <a:endParaRPr lang="en-US" altLang="zh-CN" sz="2800" spc="300" dirty="0">
              <a:solidFill>
                <a:srgbClr val="004EA2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7557538" y="2035913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模型介绍</a:t>
            </a: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 rot="16200000" flipH="true">
            <a:off x="8582858" y="903465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_14"/>
          <p:cNvSpPr txBox="true">
            <a:spLocks noChangeArrowheads="true"/>
          </p:cNvSpPr>
          <p:nvPr/>
        </p:nvSpPr>
        <p:spPr bwMode="auto">
          <a:xfrm>
            <a:off x="6629853" y="2864302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charset="-122"/>
              </a:rPr>
              <a:t>03</a:t>
            </a:r>
            <a:endParaRPr lang="en-US" altLang="zh-CN" sz="2800" spc="300" dirty="0">
              <a:solidFill>
                <a:srgbClr val="004EA2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7557538" y="2955524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 rot="16200000" flipH="true">
            <a:off x="8582859" y="1824369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_14"/>
          <p:cNvSpPr txBox="true">
            <a:spLocks noChangeArrowheads="true"/>
          </p:cNvSpPr>
          <p:nvPr/>
        </p:nvSpPr>
        <p:spPr bwMode="auto">
          <a:xfrm>
            <a:off x="6629853" y="3783278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charset="-122"/>
              </a:rPr>
              <a:t>04</a:t>
            </a:r>
            <a:endParaRPr lang="en-US" altLang="zh-CN" sz="2800" spc="300" dirty="0">
              <a:solidFill>
                <a:srgbClr val="004EA2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557538" y="3873865"/>
            <a:ext cx="2981478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结果分析</a:t>
            </a: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 rot="16200000" flipH="true">
            <a:off x="8582859" y="2745106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1594392" y="3116153"/>
            <a:ext cx="3206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CONTENTS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10252" y="2865418"/>
            <a:ext cx="2818356" cy="0"/>
          </a:xfrm>
          <a:prstGeom prst="line">
            <a:avLst/>
          </a:prstGeom>
          <a:ln>
            <a:solidFill>
              <a:srgbClr val="F7F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10252" y="4012047"/>
            <a:ext cx="2818356" cy="0"/>
          </a:xfrm>
          <a:prstGeom prst="line">
            <a:avLst/>
          </a:prstGeom>
          <a:ln>
            <a:solidFill>
              <a:srgbClr val="F7F6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true">
            <a:off x="4174402" y="972619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true">
            <a:off x="4174402" y="1616409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true">
            <a:off x="3084086" y="1429819"/>
            <a:ext cx="432914" cy="47693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true">
            <a:off x="1515450" y="4377914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true">
            <a:off x="1515450" y="5021704"/>
            <a:ext cx="829994" cy="9144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true">
            <a:off x="425134" y="4835114"/>
            <a:ext cx="432914" cy="47693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_14"/>
          <p:cNvSpPr txBox="true">
            <a:spLocks noChangeArrowheads="true"/>
          </p:cNvSpPr>
          <p:nvPr/>
        </p:nvSpPr>
        <p:spPr bwMode="auto">
          <a:xfrm>
            <a:off x="6629853" y="4702255"/>
            <a:ext cx="1123680" cy="7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pitchFamily="34" charset="0"/>
                <a:ea typeface="微软雅黑" panose="020B0503020204020204" charset="-122"/>
              </a:defRPr>
            </a:lvl9pPr>
          </a:lstStyle>
          <a:p>
            <a:pPr algn="ctr"/>
            <a:r>
              <a:rPr lang="en-US" altLang="zh-CN" sz="2800" spc="300" dirty="0">
                <a:solidFill>
                  <a:srgbClr val="004EA2"/>
                </a:solidFill>
                <a:latin typeface="Impact" panose="020B0806030902050204" pitchFamily="34" charset="0"/>
                <a:ea typeface="微软雅黑" panose="020B0503020204020204" charset="-122"/>
              </a:rPr>
              <a:t>05</a:t>
            </a:r>
            <a:endParaRPr lang="en-US" altLang="zh-CN" sz="2800" spc="300" dirty="0">
              <a:solidFill>
                <a:srgbClr val="004EA2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7557538" y="4792842"/>
            <a:ext cx="2981478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论文总结</a:t>
            </a: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4" name="矩形 43"/>
          <p:cNvSpPr/>
          <p:nvPr/>
        </p:nvSpPr>
        <p:spPr>
          <a:xfrm rot="16200000" flipH="true">
            <a:off x="8582859" y="3664083"/>
            <a:ext cx="45719" cy="3476622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5C9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557538" y="2862851"/>
            <a:ext cx="3170754" cy="549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zh-CN" altLang="en-US" sz="2400" b="1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算法介绍</a:t>
            </a:r>
            <a:endParaRPr lang="zh-CN" altLang="en-US" sz="2400" b="1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269" r="5269"/>
          <a:stretch>
            <a:fillRect/>
          </a:stretch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true"/>
          <p:nvPr/>
        </p:nvSpPr>
        <p:spPr>
          <a:xfrm>
            <a:off x="2859089" y="2902198"/>
            <a:ext cx="6473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背景介绍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true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true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true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true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true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true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true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true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true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true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true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true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1</a:t>
            </a:r>
            <a:endParaRPr lang="zh-CN" altLang="en-US" sz="3600" spc="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6800474" cy="39271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背景介绍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3285"/>
            <a:ext cx="1478713" cy="392719"/>
          </a:xfrm>
          <a:prstGeom prst="rect">
            <a:avLst/>
          </a:prstGeom>
        </p:spPr>
      </p:pic>
      <p:sp>
        <p:nvSpPr>
          <p:cNvPr id="42" name="矩形 1"/>
          <p:cNvSpPr>
            <a:spLocks noChangeArrowheads="true"/>
          </p:cNvSpPr>
          <p:nvPr/>
        </p:nvSpPr>
        <p:spPr bwMode="auto">
          <a:xfrm>
            <a:off x="2102360" y="1735705"/>
            <a:ext cx="7771482" cy="1537508"/>
          </a:xfrm>
          <a:prstGeom prst="rect">
            <a:avLst/>
          </a:prstGeom>
          <a:noFill/>
          <a:ln w="9525">
            <a:noFill/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22843" tIns="61422" rIns="122843" bIns="61422" anchor="ctr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/>
              <a:t>未来轨迹预测是视频分析里的一个基础问题，其目的在于预测视频中行人下几秒的未来路线。轨迹预测的最新进展也被成功应用在了一些视觉应用中，例如自动驾驶技术，安全监控，机器人路径规划等场合</a:t>
            </a:r>
            <a:endParaRPr lang="zh-CN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L 形 42"/>
          <p:cNvSpPr/>
          <p:nvPr/>
        </p:nvSpPr>
        <p:spPr>
          <a:xfrm rot="5400000">
            <a:off x="680194" y="1116545"/>
            <a:ext cx="457385" cy="407148"/>
          </a:xfrm>
          <a:prstGeom prst="corner">
            <a:avLst>
              <a:gd name="adj1" fmla="val 25014"/>
              <a:gd name="adj2" fmla="val 23544"/>
            </a:avLst>
          </a:prstGeom>
          <a:solidFill>
            <a:srgbClr val="004EA2"/>
          </a:solidFill>
          <a:ln>
            <a:solidFill>
              <a:srgbClr val="03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843" tIns="61422" rIns="122843" bIns="61422"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L 形 43"/>
          <p:cNvSpPr/>
          <p:nvPr/>
        </p:nvSpPr>
        <p:spPr>
          <a:xfrm rot="16200000">
            <a:off x="11347914" y="6080014"/>
            <a:ext cx="457385" cy="407148"/>
          </a:xfrm>
          <a:prstGeom prst="corner">
            <a:avLst>
              <a:gd name="adj1" fmla="val 25014"/>
              <a:gd name="adj2" fmla="val 23544"/>
            </a:avLst>
          </a:prstGeom>
          <a:solidFill>
            <a:srgbClr val="004EA2"/>
          </a:solidFill>
          <a:ln>
            <a:solidFill>
              <a:srgbClr val="035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843" tIns="61422" rIns="122843" bIns="61422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 spc="600" dirty="0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背景介绍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87" name="ïsḻïḑè"/>
          <p:cNvSpPr txBox="true"/>
          <p:nvPr/>
        </p:nvSpPr>
        <p:spPr>
          <a:xfrm>
            <a:off x="2075557" y="1590201"/>
            <a:ext cx="6346990" cy="36696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fals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当前工作一个值得注意的瓶颈问题就是模型和训练的视频紧密耦合，当推广到其他的数据集或者应用场合时，其预测结果表现较差。这个瓶颈问题也阻碍了轨迹预测的应用场景，例如，当新添加一个相机时，需要对其数据进行标注并对模型进行微调，这导致了模型部署成本高而且效率低。</a:t>
            </a:r>
            <a:endParaRPr lang="zh-CN" altLang="en-US" sz="20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269" r="5269"/>
          <a:stretch>
            <a:fillRect/>
          </a:stretch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true"/>
          <p:nvPr/>
        </p:nvSpPr>
        <p:spPr>
          <a:xfrm>
            <a:off x="2859089" y="2902198"/>
            <a:ext cx="6473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模型介绍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true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true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true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true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true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true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true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true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true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true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true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true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2</a:t>
            </a:r>
            <a:endParaRPr lang="zh-CN" altLang="en-US" sz="3600" spc="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SimAug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87" name="ïsḻïḑè"/>
          <p:cNvSpPr txBox="true"/>
          <p:nvPr/>
        </p:nvSpPr>
        <p:spPr>
          <a:xfrm>
            <a:off x="739127" y="1433894"/>
            <a:ext cx="6346990" cy="36696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fals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出于上述方法的局限性，因此一个理想的模型应该将人的行为从特定视角，位置或场景的相机中解放出来。即人的行为预测不依赖于特定场景下的相机。</a:t>
            </a:r>
            <a:endParaRPr lang="zh-CN" altLang="en-US" sz="20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27" y="2958733"/>
            <a:ext cx="7620000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true">
            <p:custDataLst>
              <p:tags r:id="rId1"/>
            </p:custDataLst>
          </p:nvPr>
        </p:nvSpPr>
        <p:spPr>
          <a:xfrm flipV="true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9" name="任意多边形 8"/>
          <p:cNvSpPr/>
          <p:nvPr userDrawn="true"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80604020202020204" pitchFamily="34" charset="0"/>
              <a:ea typeface="微软雅黑" panose="020B0503020204020204" charset="-122"/>
              <a:sym typeface="Arial" panose="02080604020202020204" pitchFamily="34" charset="0"/>
            </a:endParaRPr>
          </a:p>
        </p:txBody>
      </p:sp>
      <p:sp>
        <p:nvSpPr>
          <p:cNvPr id="26" name="Title 1"/>
          <p:cNvSpPr txBox="true"/>
          <p:nvPr/>
        </p:nvSpPr>
        <p:spPr>
          <a:xfrm>
            <a:off x="600070" y="231314"/>
            <a:ext cx="29509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en-US" altLang="zh-CN" sz="2400" b="1" spc="600" dirty="0" err="1">
                <a:solidFill>
                  <a:srgbClr val="004EA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SimAug</a:t>
            </a:r>
            <a:endParaRPr lang="zh-CN" altLang="en-US" sz="2400" b="1" spc="600" dirty="0">
              <a:solidFill>
                <a:srgbClr val="004EA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0301468" y="135564"/>
            <a:ext cx="1478713" cy="388162"/>
          </a:xfrm>
          <a:prstGeom prst="rect">
            <a:avLst/>
          </a:prstGeom>
        </p:spPr>
      </p:pic>
      <p:sp>
        <p:nvSpPr>
          <p:cNvPr id="87" name="ïsḻïḑè"/>
          <p:cNvSpPr txBox="true"/>
          <p:nvPr/>
        </p:nvSpPr>
        <p:spPr>
          <a:xfrm>
            <a:off x="739127" y="1433894"/>
            <a:ext cx="10046104" cy="36696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fals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训练数据集来自于仿真生成的数据，通过将真实场景下的视频通过</a:t>
            </a:r>
            <a:r>
              <a:rPr lang="en-US" altLang="zh-CN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CARLA</a:t>
            </a: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进行仿真得到训练所用的数据集</a:t>
            </a:r>
            <a:endParaRPr lang="zh-CN" altLang="en-US" sz="2000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27" y="2665764"/>
            <a:ext cx="5715000" cy="3219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343" y="3627789"/>
            <a:ext cx="4000500" cy="2257425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7346462" y="296203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采用多视角数据对模型进行训练</a:t>
            </a:r>
            <a:endParaRPr lang="zh-CN" altLang="en-US" dirty="0"/>
          </a:p>
        </p:txBody>
      </p:sp>
      <p:sp>
        <p:nvSpPr>
          <p:cNvPr id="2" name="Text Box 1"/>
          <p:cNvSpPr txBox="true"/>
          <p:nvPr/>
        </p:nvSpPr>
        <p:spPr>
          <a:xfrm>
            <a:off x="7249160" y="2141855"/>
            <a:ext cx="3751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CARLA:</a:t>
            </a:r>
            <a:r>
              <a:rPr lang="zh-CN" altLang="">
                <a:ea typeface="宋体" charset="0"/>
              </a:rPr>
              <a:t>生成多个视角下的行人轨迹</a:t>
            </a:r>
            <a:endParaRPr lang="zh-CN" altLang="">
              <a:ea typeface="宋体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l="5269" r="5269"/>
          <a:stretch>
            <a:fillRect/>
          </a:stretch>
        </p:blipFill>
        <p:spPr>
          <a:xfrm>
            <a:off x="0" y="1375595"/>
            <a:ext cx="12192000" cy="418616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75595"/>
            <a:ext cx="12192000" cy="4175760"/>
          </a:xfrm>
          <a:prstGeom prst="rect">
            <a:avLst/>
          </a:prstGeom>
          <a:solidFill>
            <a:srgbClr val="035C9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true"/>
          <p:nvPr/>
        </p:nvSpPr>
        <p:spPr>
          <a:xfrm>
            <a:off x="2859089" y="2902198"/>
            <a:ext cx="6473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算法介绍</a:t>
            </a:r>
            <a:endParaRPr lang="en-US" altLang="zh-CN" sz="4400" b="1" spc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2855686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true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true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true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true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true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true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true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true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true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true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true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true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98286" y="2031148"/>
            <a:ext cx="1795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Part 3</a:t>
            </a:r>
            <a:endParaRPr lang="zh-CN" altLang="en-US" sz="3600" spc="3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0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p="http://schemas.openxmlformats.org/presentationml/2006/main">
  <p:tag name="ISLIDE.DIAGRAM" val="259610"/>
</p:tagLst>
</file>

<file path=ppt/tags/tag2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p="http://schemas.openxmlformats.org/presentationml/2006/main">
  <p:tag name="ISLIDE.DIAGRAM" val="259610"/>
</p:tagLst>
</file>

<file path=ppt/tags/tag23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p="http://schemas.openxmlformats.org/presentationml/2006/main">
  <p:tag name="ISLIDE.DIAGRAM" val="264777"/>
</p:tagLst>
</file>

<file path=ppt/tags/tag3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下载更多PPT模板，请登陆蘑菇创意www.imogu.cn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00AB"/>
      </a:accent1>
      <a:accent2>
        <a:srgbClr val="037ADA"/>
      </a:accent2>
      <a:accent3>
        <a:srgbClr val="00B2FA"/>
      </a:accent3>
      <a:accent4>
        <a:srgbClr val="54BCDC"/>
      </a:accent4>
      <a:accent5>
        <a:srgbClr val="9D8CFF"/>
      </a:accent5>
      <a:accent6>
        <a:srgbClr val="B3BCBD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00AB"/>
    </a:accent1>
    <a:accent2>
      <a:srgbClr val="037ADA"/>
    </a:accent2>
    <a:accent3>
      <a:srgbClr val="00B2FA"/>
    </a:accent3>
    <a:accent4>
      <a:srgbClr val="54BCDC"/>
    </a:accent4>
    <a:accent5>
      <a:srgbClr val="9D8CFF"/>
    </a:accent5>
    <a:accent6>
      <a:srgbClr val="B3BCBD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DDB800"/>
    </a:accent1>
    <a:accent2>
      <a:srgbClr val="FF9F2F"/>
    </a:accent2>
    <a:accent3>
      <a:srgbClr val="24B5FF"/>
    </a:accent3>
    <a:accent4>
      <a:srgbClr val="513123"/>
    </a:accent4>
    <a:accent5>
      <a:srgbClr val="75E1AB"/>
    </a:accent5>
    <a:accent6>
      <a:srgbClr val="304F67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</Words>
  <Application>WPS Presentation</Application>
  <PresentationFormat>宽屏</PresentationFormat>
  <Paragraphs>116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4" baseType="lpstr">
      <vt:lpstr>Arial</vt:lpstr>
      <vt:lpstr>宋体</vt:lpstr>
      <vt:lpstr>Wingdings</vt:lpstr>
      <vt:lpstr>DejaVu Sans</vt:lpstr>
      <vt:lpstr>微软雅黑</vt:lpstr>
      <vt:lpstr>文泉驿正黑</vt:lpstr>
      <vt:lpstr>Impact</vt:lpstr>
      <vt:lpstr>DejaVu Sans Condensed</vt:lpstr>
      <vt:lpstr>华文中宋</vt:lpstr>
      <vt:lpstr>Aharoni</vt:lpstr>
      <vt:lpstr>U.S. 101</vt:lpstr>
      <vt:lpstr>Pothana2000</vt:lpstr>
      <vt:lpstr>Roboto</vt:lpstr>
      <vt:lpstr>Open Sans Light</vt:lpstr>
      <vt:lpstr>Noto Sans Mono Light</vt:lpstr>
      <vt:lpstr>等线</vt:lpstr>
      <vt:lpstr>等线</vt:lpstr>
      <vt:lpstr>Liberation Sans</vt:lpstr>
      <vt:lpstr>宋体</vt:lpstr>
      <vt:lpstr>Arial Unicode MS</vt:lpstr>
      <vt:lpstr>等线 Light</vt:lpstr>
      <vt:lpstr>等线</vt:lpstr>
      <vt:lpstr>Liberation Serif</vt:lpstr>
      <vt:lpstr>Noto Serif CJK JP</vt:lpstr>
      <vt:lpstr>下载更多PPT模板，请登陆蘑菇创意www.imogu.cn​​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蓝色厦门大学论文答辩模板</dc:title>
  <dc:creator>Administrator</dc:creator>
  <cp:lastModifiedBy>aucker</cp:lastModifiedBy>
  <cp:revision>191</cp:revision>
  <dcterms:created xsi:type="dcterms:W3CDTF">2020-12-10T11:18:00Z</dcterms:created>
  <dcterms:modified xsi:type="dcterms:W3CDTF">2020-12-10T11:18:00Z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